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3"/>
  </p:notesMasterIdLst>
  <p:sldIdLst>
    <p:sldId id="256" r:id="rId2"/>
    <p:sldId id="290" r:id="rId3"/>
    <p:sldId id="309" r:id="rId4"/>
    <p:sldId id="311" r:id="rId5"/>
    <p:sldId id="285" r:id="rId6"/>
    <p:sldId id="308" r:id="rId7"/>
    <p:sldId id="298" r:id="rId8"/>
    <p:sldId id="299" r:id="rId9"/>
    <p:sldId id="292" r:id="rId10"/>
    <p:sldId id="313" r:id="rId11"/>
    <p:sldId id="291" r:id="rId12"/>
    <p:sldId id="287" r:id="rId13"/>
    <p:sldId id="301" r:id="rId14"/>
    <p:sldId id="300" r:id="rId15"/>
    <p:sldId id="314" r:id="rId16"/>
    <p:sldId id="294" r:id="rId17"/>
    <p:sldId id="288" r:id="rId18"/>
    <p:sldId id="297" r:id="rId19"/>
    <p:sldId id="304" r:id="rId20"/>
    <p:sldId id="305" r:id="rId21"/>
    <p:sldId id="306" r:id="rId22"/>
  </p:sldIdLst>
  <p:sldSz cx="9144000" cy="5143500" type="screen16x9"/>
  <p:notesSz cx="6858000" cy="9144000"/>
  <p:embeddedFontLst>
    <p:embeddedFont>
      <p:font typeface="Lora" panose="020B0604020202020204" charset="0"/>
      <p:regular r:id="rId24"/>
      <p:bold r:id="rId25"/>
      <p:italic r:id="rId26"/>
      <p:boldItalic r:id="rId27"/>
    </p:embeddedFont>
    <p:embeddedFont>
      <p:font typeface="Quattrocento Sans" panose="020B0604020202020204" charset="0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D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5569BE-C02E-4D8B-8B87-D89C1A2E69A9}">
  <a:tblStyle styleId="{E95569BE-C02E-4D8B-8B87-D89C1A2E69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16" y="144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220274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98591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8805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4684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275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5903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9865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504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6206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703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09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0901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322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hape 24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Shape 2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28" name="Shape 2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46" name="Shape 4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Shape 4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Shape 4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7" r:id="rId4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7046358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highlight>
                  <a:srgbClr val="FFCD00"/>
                </a:highlight>
              </a:rPr>
              <a:t>Motion Sensing Claymore Mine</a:t>
            </a:r>
            <a:endParaRPr sz="6000" dirty="0"/>
          </a:p>
        </p:txBody>
      </p:sp>
      <p:sp>
        <p:nvSpPr>
          <p:cNvPr id="19" name="Shape 99"/>
          <p:cNvSpPr txBox="1">
            <a:spLocks/>
          </p:cNvSpPr>
          <p:nvPr/>
        </p:nvSpPr>
        <p:spPr>
          <a:xfrm>
            <a:off x="2921877" y="3684161"/>
            <a:ext cx="319586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Sameer Malhotra and Samuel Skinner</a:t>
            </a:r>
          </a:p>
        </p:txBody>
      </p:sp>
      <p:sp>
        <p:nvSpPr>
          <p:cNvPr id="20" name="Shape 99"/>
          <p:cNvSpPr txBox="1">
            <a:spLocks/>
          </p:cNvSpPr>
          <p:nvPr/>
        </p:nvSpPr>
        <p:spPr>
          <a:xfrm>
            <a:off x="3173662" y="4000218"/>
            <a:ext cx="2796675" cy="579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Embedded Systems Spring 2019</a:t>
            </a:r>
          </a:p>
        </p:txBody>
      </p:sp>
      <p:sp>
        <p:nvSpPr>
          <p:cNvPr id="21" name="Shape 644"/>
          <p:cNvSpPr/>
          <p:nvPr/>
        </p:nvSpPr>
        <p:spPr>
          <a:xfrm>
            <a:off x="1406466" y="3609314"/>
            <a:ext cx="252744" cy="156846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Shape 468"/>
          <p:cNvGrpSpPr/>
          <p:nvPr/>
        </p:nvGrpSpPr>
        <p:grpSpPr>
          <a:xfrm>
            <a:off x="1198748" y="3493479"/>
            <a:ext cx="228600" cy="228600"/>
            <a:chOff x="5916680" y="927975"/>
            <a:chExt cx="516350" cy="502950"/>
          </a:xfrm>
        </p:grpSpPr>
        <p:sp>
          <p:nvSpPr>
            <p:cNvPr id="23" name="Shape 469"/>
            <p:cNvSpPr/>
            <p:nvPr/>
          </p:nvSpPr>
          <p:spPr>
            <a:xfrm>
              <a:off x="5916680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47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Shape 644"/>
          <p:cNvSpPr/>
          <p:nvPr/>
        </p:nvSpPr>
        <p:spPr>
          <a:xfrm>
            <a:off x="1221608" y="3757139"/>
            <a:ext cx="208400" cy="78391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914400" y="204883"/>
            <a:ext cx="7793048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highlight>
                  <a:srgbClr val="FFCD00"/>
                </a:highlight>
              </a:rPr>
              <a:t>Hardware Changes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Text Placeholder 1">
            <a:extLst>
              <a:ext uri="{FF2B5EF4-FFF2-40B4-BE49-F238E27FC236}">
                <a16:creationId xmlns:a16="http://schemas.microsoft.com/office/drawing/2014/main" id="{1B068F3D-382C-4649-8B30-ECC402533F6A}"/>
              </a:ext>
            </a:extLst>
          </p:cNvPr>
          <p:cNvSpPr txBox="1">
            <a:spLocks/>
          </p:cNvSpPr>
          <p:nvPr/>
        </p:nvSpPr>
        <p:spPr>
          <a:xfrm>
            <a:off x="1387150" y="1569275"/>
            <a:ext cx="6809700" cy="3112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Initial LED panel was swapped for smaller segments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Buzzers replaced speaker to avoid AC current challenges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endParaRPr lang="en-US" sz="2400" dirty="0">
              <a:latin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743827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951575" y="2886207"/>
            <a:ext cx="535615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</a:rPr>
              <a:t>Software</a:t>
            </a:r>
            <a:r>
              <a:rPr lang="en-US" sz="4800" dirty="0">
                <a:highlight>
                  <a:srgbClr val="FFCD00"/>
                </a:highlight>
              </a:rPr>
              <a:t> Design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Shape 124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854" y="1137732"/>
            <a:ext cx="1061991" cy="106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968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BFD9878-ED2C-4FB3-B107-A33DD2544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457" y="178906"/>
            <a:ext cx="6509085" cy="48834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GPIO</a:t>
            </a:r>
          </a:p>
        </p:txBody>
      </p:sp>
      <p:grpSp>
        <p:nvGrpSpPr>
          <p:cNvPr id="3" name="Shape 822"/>
          <p:cNvGrpSpPr/>
          <p:nvPr/>
        </p:nvGrpSpPr>
        <p:grpSpPr>
          <a:xfrm>
            <a:off x="883379" y="1009357"/>
            <a:ext cx="267241" cy="274320"/>
            <a:chOff x="5233525" y="4954450"/>
            <a:chExt cx="538275" cy="516350"/>
          </a:xfrm>
        </p:grpSpPr>
        <p:sp>
          <p:nvSpPr>
            <p:cNvPr id="4" name="Shape 823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Shape 824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Shape 825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826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827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828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Shape 829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Shape 83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831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83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833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" name="Shape 123"/>
          <p:cNvCxnSpPr>
            <a:cxnSpLocks/>
          </p:cNvCxnSpPr>
          <p:nvPr/>
        </p:nvCxnSpPr>
        <p:spPr>
          <a:xfrm>
            <a:off x="2361819" y="1132404"/>
            <a:ext cx="5690800" cy="1495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C4CFBA34-B9C7-447E-A2F8-21412DB7C076}"/>
              </a:ext>
            </a:extLst>
          </p:cNvPr>
          <p:cNvSpPr/>
          <p:nvPr/>
        </p:nvSpPr>
        <p:spPr>
          <a:xfrm>
            <a:off x="1875995" y="525043"/>
            <a:ext cx="5451004" cy="4828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148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873595-2296-4645-9E1D-E4D568FFD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0558"/>
            <a:ext cx="9144000" cy="3090930"/>
          </a:xfrm>
          <a:prstGeom prst="rect">
            <a:avLst/>
          </a:prstGeom>
        </p:spPr>
      </p:pic>
      <p:grpSp>
        <p:nvGrpSpPr>
          <p:cNvPr id="13" name="Shape 574"/>
          <p:cNvGrpSpPr/>
          <p:nvPr/>
        </p:nvGrpSpPr>
        <p:grpSpPr>
          <a:xfrm>
            <a:off x="870028" y="986365"/>
            <a:ext cx="292608" cy="228600"/>
            <a:chOff x="5247525" y="3007275"/>
            <a:chExt cx="517575" cy="384825"/>
          </a:xfrm>
        </p:grpSpPr>
        <p:sp>
          <p:nvSpPr>
            <p:cNvPr id="14" name="Shape 57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576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" name="Shape 123"/>
          <p:cNvCxnSpPr/>
          <p:nvPr/>
        </p:nvCxnSpPr>
        <p:spPr>
          <a:xfrm>
            <a:off x="4174094" y="1125656"/>
            <a:ext cx="457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Current SW Design</a:t>
            </a:r>
          </a:p>
        </p:txBody>
      </p:sp>
    </p:spTree>
    <p:extLst>
      <p:ext uri="{BB962C8B-B14F-4D97-AF65-F5344CB8AC3E}">
        <p14:creationId xmlns:p14="http://schemas.microsoft.com/office/powerpoint/2010/main" val="1136396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Functional Architecture </a:t>
            </a:r>
          </a:p>
        </p:txBody>
      </p:sp>
      <p:grpSp>
        <p:nvGrpSpPr>
          <p:cNvPr id="13" name="Shape 574"/>
          <p:cNvGrpSpPr/>
          <p:nvPr/>
        </p:nvGrpSpPr>
        <p:grpSpPr>
          <a:xfrm>
            <a:off x="870028" y="986365"/>
            <a:ext cx="292608" cy="228600"/>
            <a:chOff x="5247525" y="3007275"/>
            <a:chExt cx="517575" cy="384825"/>
          </a:xfrm>
        </p:grpSpPr>
        <p:sp>
          <p:nvSpPr>
            <p:cNvPr id="14" name="Shape 57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576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" name="Shape 123"/>
          <p:cNvCxnSpPr/>
          <p:nvPr/>
        </p:nvCxnSpPr>
        <p:spPr>
          <a:xfrm>
            <a:off x="5097832" y="1131009"/>
            <a:ext cx="393192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4200FF5-089E-4517-8A58-3B451230F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049" y="1318212"/>
            <a:ext cx="4842652" cy="382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445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914400" y="204883"/>
            <a:ext cx="7793048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highlight>
                  <a:srgbClr val="FFCD00"/>
                </a:highlight>
              </a:rPr>
              <a:t>Software Changes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Text Placeholder 1">
            <a:extLst>
              <a:ext uri="{FF2B5EF4-FFF2-40B4-BE49-F238E27FC236}">
                <a16:creationId xmlns:a16="http://schemas.microsoft.com/office/drawing/2014/main" id="{1B068F3D-382C-4649-8B30-ECC402533F6A}"/>
              </a:ext>
            </a:extLst>
          </p:cNvPr>
          <p:cNvSpPr txBox="1">
            <a:spLocks/>
          </p:cNvSpPr>
          <p:nvPr/>
        </p:nvSpPr>
        <p:spPr>
          <a:xfrm>
            <a:off x="1387150" y="1668727"/>
            <a:ext cx="6809700" cy="301274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Writing a web interface in C is not feasible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 Integrating many different pieces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Running on startup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endParaRPr lang="en-US" sz="2400" dirty="0">
              <a:latin typeface="Quattrocento Sans"/>
              <a:sym typeface="Quattrocento Sans"/>
            </a:endParaRP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endParaRPr lang="en-US" sz="2400" dirty="0">
              <a:latin typeface="Quattrocento Sans"/>
              <a:sym typeface="Quattrocento Sans"/>
            </a:endParaRP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endParaRPr lang="en-US" sz="2400" dirty="0">
              <a:latin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1811000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693797" y="3178878"/>
            <a:ext cx="775630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</a:rPr>
              <a:t>Web Display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Shape 124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Shape 570"/>
          <p:cNvGrpSpPr/>
          <p:nvPr/>
        </p:nvGrpSpPr>
        <p:grpSpPr>
          <a:xfrm>
            <a:off x="3988284" y="1123056"/>
            <a:ext cx="1167332" cy="1091249"/>
            <a:chOff x="2583100" y="2973775"/>
            <a:chExt cx="461550" cy="437200"/>
          </a:xfrm>
        </p:grpSpPr>
        <p:sp>
          <p:nvSpPr>
            <p:cNvPr id="6" name="Shape 571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572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54297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B8A514-4592-4349-8075-A87702BC3D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216"/>
          <a:stretch/>
        </p:blipFill>
        <p:spPr>
          <a:xfrm>
            <a:off x="2997710" y="331136"/>
            <a:ext cx="3639065" cy="28325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</p:spPr>
        <p:txBody>
          <a:bodyPr/>
          <a:lstStyle/>
          <a:p>
            <a:r>
              <a:rPr lang="en-US" sz="2400" dirty="0"/>
              <a:t>Web Display </a:t>
            </a:r>
          </a:p>
        </p:txBody>
      </p:sp>
      <p:grpSp>
        <p:nvGrpSpPr>
          <p:cNvPr id="8" name="Shape 629"/>
          <p:cNvGrpSpPr/>
          <p:nvPr/>
        </p:nvGrpSpPr>
        <p:grpSpPr>
          <a:xfrm>
            <a:off x="1221450" y="3489650"/>
            <a:ext cx="364753" cy="367576"/>
            <a:chOff x="5941025" y="3634400"/>
            <a:chExt cx="467650" cy="467650"/>
          </a:xfrm>
        </p:grpSpPr>
        <p:sp>
          <p:nvSpPr>
            <p:cNvPr id="9" name="Shape 630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Shape 631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Shape 632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633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634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635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92709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208708" y="1136023"/>
            <a:ext cx="6726583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</a:rPr>
              <a:t>Failures and </a:t>
            </a:r>
            <a:br>
              <a:rPr lang="en" sz="4800" dirty="0">
                <a:highlight>
                  <a:srgbClr val="FFCD00"/>
                </a:highlight>
              </a:rPr>
            </a:br>
            <a:r>
              <a:rPr lang="en" sz="4800" dirty="0">
                <a:highlight>
                  <a:srgbClr val="FFCD00"/>
                </a:highlight>
              </a:rPr>
              <a:t>Future Improvements</a:t>
            </a:r>
            <a:endParaRPr sz="4800" dirty="0">
              <a:highlight>
                <a:srgbClr val="FFCD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79070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263" y="922668"/>
            <a:ext cx="4422391" cy="435600"/>
          </a:xfrm>
        </p:spPr>
        <p:txBody>
          <a:bodyPr/>
          <a:lstStyle/>
          <a:p>
            <a:r>
              <a:rPr lang="en-US" sz="2400" dirty="0"/>
              <a:t>Failures/Lessons Learned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 script is new</a:t>
            </a:r>
          </a:p>
          <a:p>
            <a:r>
              <a:rPr lang="en-US" dirty="0"/>
              <a:t>Integrating C, html, and java script is more complex than anticipated</a:t>
            </a:r>
          </a:p>
        </p:txBody>
      </p:sp>
      <p:sp>
        <p:nvSpPr>
          <p:cNvPr id="10" name="Shape 646"/>
          <p:cNvSpPr/>
          <p:nvPr/>
        </p:nvSpPr>
        <p:spPr>
          <a:xfrm>
            <a:off x="909774" y="1026367"/>
            <a:ext cx="219230" cy="194174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84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893922" y="204883"/>
            <a:ext cx="535615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highlight>
                  <a:srgbClr val="FFCD00"/>
                </a:highlight>
              </a:rPr>
              <a:t>Overview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Text Placeholder 1">
            <a:extLst>
              <a:ext uri="{FF2B5EF4-FFF2-40B4-BE49-F238E27FC236}">
                <a16:creationId xmlns:a16="http://schemas.microsoft.com/office/drawing/2014/main" id="{1B068F3D-382C-4649-8B30-ECC402533F6A}"/>
              </a:ext>
            </a:extLst>
          </p:cNvPr>
          <p:cNvSpPr txBox="1">
            <a:spLocks/>
          </p:cNvSpPr>
          <p:nvPr/>
        </p:nvSpPr>
        <p:spPr>
          <a:xfrm>
            <a:off x="1387150" y="1569275"/>
            <a:ext cx="6809700" cy="3112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What is a claymore?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Our Take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Design Overview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Hardware Design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Software Design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Web Display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endParaRPr lang="en-US" sz="2400" dirty="0">
              <a:latin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1956175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Future Improvements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Weatherproofing/Casing</a:t>
            </a:r>
          </a:p>
          <a:p>
            <a:r>
              <a:rPr lang="en-US" dirty="0"/>
              <a:t>Improve ruggedness </a:t>
            </a:r>
          </a:p>
          <a:p>
            <a:r>
              <a:rPr lang="en-US" dirty="0"/>
              <a:t>Streamline setup and startup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Shape 442"/>
          <p:cNvGrpSpPr/>
          <p:nvPr/>
        </p:nvGrpSpPr>
        <p:grpSpPr>
          <a:xfrm>
            <a:off x="889093" y="982062"/>
            <a:ext cx="258571" cy="316812"/>
            <a:chOff x="4630125" y="278900"/>
            <a:chExt cx="400675" cy="456675"/>
          </a:xfrm>
        </p:grpSpPr>
        <p:sp>
          <p:nvSpPr>
            <p:cNvPr id="5" name="Shape 443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Shape 444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445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446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61863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951575" y="2886207"/>
            <a:ext cx="535615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</a:rPr>
              <a:t>Questions?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Shape 124"/>
          <p:cNvSpPr/>
          <p:nvPr/>
        </p:nvSpPr>
        <p:spPr>
          <a:xfrm>
            <a:off x="3470200" y="566931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605" y="970634"/>
            <a:ext cx="1396093" cy="139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9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691279-CC95-49B9-93DF-99776F53D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8055" y="2042016"/>
            <a:ext cx="3058131" cy="2639459"/>
          </a:xfrm>
          <a:prstGeom prst="rect">
            <a:avLst/>
          </a:prstGeom>
        </p:spPr>
      </p:pic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368765" y="181286"/>
            <a:ext cx="6406469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highlight>
                  <a:srgbClr val="FFCD00"/>
                </a:highlight>
              </a:rPr>
              <a:t>What is a claymore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Text Placeholder 1">
            <a:extLst>
              <a:ext uri="{FF2B5EF4-FFF2-40B4-BE49-F238E27FC236}">
                <a16:creationId xmlns:a16="http://schemas.microsoft.com/office/drawing/2014/main" id="{1B068F3D-382C-4649-8B30-ECC402533F6A}"/>
              </a:ext>
            </a:extLst>
          </p:cNvPr>
          <p:cNvSpPr txBox="1">
            <a:spLocks/>
          </p:cNvSpPr>
          <p:nvPr/>
        </p:nvSpPr>
        <p:spPr>
          <a:xfrm>
            <a:off x="1387150" y="1569275"/>
            <a:ext cx="6809700" cy="3112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Anti-personnel mine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Manually triggered</a:t>
            </a:r>
          </a:p>
          <a:p>
            <a:pPr marL="457200" lvl="6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Electronic blasting cap</a:t>
            </a:r>
          </a:p>
          <a:p>
            <a:pPr marL="457200" lvl="6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C4 explosive shoots ball bearings</a:t>
            </a:r>
          </a:p>
        </p:txBody>
      </p:sp>
    </p:spTree>
    <p:extLst>
      <p:ext uri="{BB962C8B-B14F-4D97-AF65-F5344CB8AC3E}">
        <p14:creationId xmlns:p14="http://schemas.microsoft.com/office/powerpoint/2010/main" val="304883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914400" y="204883"/>
            <a:ext cx="7793048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highlight>
                  <a:srgbClr val="FFCD00"/>
                </a:highlight>
              </a:rPr>
              <a:t>High Level Description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Text Placeholder 1">
            <a:extLst>
              <a:ext uri="{FF2B5EF4-FFF2-40B4-BE49-F238E27FC236}">
                <a16:creationId xmlns:a16="http://schemas.microsoft.com/office/drawing/2014/main" id="{1B068F3D-382C-4649-8B30-ECC402533F6A}"/>
              </a:ext>
            </a:extLst>
          </p:cNvPr>
          <p:cNvSpPr txBox="1">
            <a:spLocks/>
          </p:cNvSpPr>
          <p:nvPr/>
        </p:nvSpPr>
        <p:spPr>
          <a:xfrm>
            <a:off x="1387150" y="1569275"/>
            <a:ext cx="6809700" cy="3112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Design a similar device for use as a training aid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LED strobe light and buzzer sound replaces explosion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Can be manually triggered or triggered via PIR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r>
              <a:rPr lang="en-US" sz="2400" dirty="0">
                <a:latin typeface="Quattrocento Sans"/>
                <a:sym typeface="Quattrocento Sans"/>
              </a:rPr>
              <a:t>Trigger can be selected and armed via web interface</a:t>
            </a:r>
          </a:p>
          <a:p>
            <a:pPr marL="457200" lvl="0" indent="-381000">
              <a:spcBef>
                <a:spcPts val="600"/>
              </a:spcBef>
              <a:buClr>
                <a:srgbClr val="FFCD00"/>
              </a:buClr>
              <a:buSzPts val="2400"/>
              <a:buFont typeface="Quattrocento Sans"/>
              <a:buChar char="◉"/>
            </a:pPr>
            <a:endParaRPr lang="en-US" sz="2400" dirty="0">
              <a:latin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1636530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1381249" y="922668"/>
            <a:ext cx="5226027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Design Overview/</a:t>
            </a:r>
            <a:r>
              <a:rPr lang="en-US" sz="2400" dirty="0"/>
              <a:t>Technologies</a:t>
            </a:r>
            <a:endParaRPr sz="24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Motion Sensor</a:t>
            </a:r>
          </a:p>
          <a:p>
            <a:pPr lvl="1"/>
            <a:r>
              <a:rPr lang="en-US" sz="1600" dirty="0"/>
              <a:t>Changes in infrared signature</a:t>
            </a:r>
          </a:p>
          <a:p>
            <a:pPr lvl="1"/>
            <a:r>
              <a:rPr lang="en-US" sz="1600" dirty="0"/>
              <a:t>Reflected as a voltage drop</a:t>
            </a:r>
          </a:p>
          <a:p>
            <a:r>
              <a:rPr lang="en-US" dirty="0"/>
              <a:t>Alarm</a:t>
            </a:r>
          </a:p>
          <a:p>
            <a:pPr lvl="1"/>
            <a:r>
              <a:rPr lang="en-US" dirty="0"/>
              <a:t>Buzzer</a:t>
            </a:r>
          </a:p>
          <a:p>
            <a:pPr lvl="1"/>
            <a:r>
              <a:rPr lang="en-US" dirty="0"/>
              <a:t>LED Panels</a:t>
            </a:r>
          </a:p>
          <a:p>
            <a:r>
              <a:rPr lang="en-US" dirty="0"/>
              <a:t>Web Display </a:t>
            </a:r>
          </a:p>
          <a:p>
            <a:pPr lvl="1"/>
            <a:r>
              <a:rPr lang="en-US" sz="1600" dirty="0"/>
              <a:t>Manual or motion sensing trigger</a:t>
            </a:r>
          </a:p>
          <a:p>
            <a:pPr lvl="1"/>
            <a:r>
              <a:rPr lang="en-US" sz="1600" dirty="0"/>
              <a:t>Armed or disarmed</a:t>
            </a:r>
          </a:p>
        </p:txBody>
      </p:sp>
      <p:sp>
        <p:nvSpPr>
          <p:cNvPr id="39" name="Shape 644"/>
          <p:cNvSpPr/>
          <p:nvPr/>
        </p:nvSpPr>
        <p:spPr>
          <a:xfrm>
            <a:off x="1032227" y="1092970"/>
            <a:ext cx="171158" cy="99063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Shape 468"/>
          <p:cNvGrpSpPr/>
          <p:nvPr/>
        </p:nvGrpSpPr>
        <p:grpSpPr>
          <a:xfrm>
            <a:off x="862178" y="982979"/>
            <a:ext cx="173736" cy="173736"/>
            <a:chOff x="5916680" y="927975"/>
            <a:chExt cx="516350" cy="502950"/>
          </a:xfrm>
        </p:grpSpPr>
        <p:sp>
          <p:nvSpPr>
            <p:cNvPr id="41" name="Shape 469"/>
            <p:cNvSpPr/>
            <p:nvPr/>
          </p:nvSpPr>
          <p:spPr>
            <a:xfrm>
              <a:off x="5916680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70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Shape 644"/>
          <p:cNvSpPr/>
          <p:nvPr/>
        </p:nvSpPr>
        <p:spPr>
          <a:xfrm>
            <a:off x="891134" y="1199653"/>
            <a:ext cx="141129" cy="49511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6498D3-1D73-47AA-B760-C722651B1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184" y="1792926"/>
            <a:ext cx="1456772" cy="14567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02E1B7-9FB6-4C33-B18E-82AB67E9E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8430" y="1843364"/>
            <a:ext cx="1456772" cy="14567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65BF05-5DFD-4981-868A-D11A2C6BC5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8430" y="3359282"/>
            <a:ext cx="1456772" cy="136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203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ctrTitle" idx="4294967295"/>
          </p:nvPr>
        </p:nvSpPr>
        <p:spPr>
          <a:xfrm>
            <a:off x="1951575" y="2886207"/>
            <a:ext cx="535615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rgbClr val="FFCD00"/>
                </a:highlight>
              </a:rPr>
              <a:t>Hardware Design</a:t>
            </a:r>
            <a:endParaRPr sz="4800" dirty="0">
              <a:highlight>
                <a:srgbClr val="FFCD00"/>
              </a:highlight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Shape 124"/>
          <p:cNvSpPr/>
          <p:nvPr/>
        </p:nvSpPr>
        <p:spPr>
          <a:xfrm>
            <a:off x="3356864" y="682592"/>
            <a:ext cx="2203500" cy="2203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roup 4"/>
          <p:cNvGrpSpPr/>
          <p:nvPr/>
        </p:nvGrpSpPr>
        <p:grpSpPr>
          <a:xfrm>
            <a:off x="3703406" y="891171"/>
            <a:ext cx="1510416" cy="1555114"/>
            <a:chOff x="3790277" y="901490"/>
            <a:chExt cx="1510416" cy="1555114"/>
          </a:xfrm>
        </p:grpSpPr>
        <p:grpSp>
          <p:nvGrpSpPr>
            <p:cNvPr id="21" name="Shape 604"/>
            <p:cNvGrpSpPr/>
            <p:nvPr/>
          </p:nvGrpSpPr>
          <p:grpSpPr>
            <a:xfrm>
              <a:off x="3881457" y="1398282"/>
              <a:ext cx="1419236" cy="1058322"/>
              <a:chOff x="2599525" y="3688600"/>
              <a:chExt cx="428675" cy="351950"/>
            </a:xfrm>
          </p:grpSpPr>
          <p:sp>
            <p:nvSpPr>
              <p:cNvPr id="22" name="Shape 605"/>
              <p:cNvSpPr/>
              <p:nvPr/>
            </p:nvSpPr>
            <p:spPr>
              <a:xfrm>
                <a:off x="2599525" y="3688600"/>
                <a:ext cx="428675" cy="168675"/>
              </a:xfrm>
              <a:custGeom>
                <a:avLst/>
                <a:gdLst/>
                <a:ahLst/>
                <a:cxnLst/>
                <a:rect l="0" t="0" r="0" b="0"/>
                <a:pathLst>
                  <a:path w="17147" h="6747" fill="none" extrusionOk="0">
                    <a:moveTo>
                      <a:pt x="16660" y="1876"/>
                    </a:moveTo>
                    <a:lnTo>
                      <a:pt x="11594" y="1876"/>
                    </a:lnTo>
                    <a:lnTo>
                      <a:pt x="11594" y="1462"/>
                    </a:lnTo>
                    <a:lnTo>
                      <a:pt x="11594" y="1462"/>
                    </a:lnTo>
                    <a:lnTo>
                      <a:pt x="11594" y="1316"/>
                    </a:lnTo>
                    <a:lnTo>
                      <a:pt x="11569" y="1170"/>
                    </a:lnTo>
                    <a:lnTo>
                      <a:pt x="11472" y="902"/>
                    </a:lnTo>
                    <a:lnTo>
                      <a:pt x="11350" y="658"/>
                    </a:lnTo>
                    <a:lnTo>
                      <a:pt x="11155" y="439"/>
                    </a:lnTo>
                    <a:lnTo>
                      <a:pt x="10961" y="268"/>
                    </a:lnTo>
                    <a:lnTo>
                      <a:pt x="10693" y="122"/>
                    </a:lnTo>
                    <a:lnTo>
                      <a:pt x="10425" y="49"/>
                    </a:lnTo>
                    <a:lnTo>
                      <a:pt x="10279" y="25"/>
                    </a:lnTo>
                    <a:lnTo>
                      <a:pt x="10133" y="1"/>
                    </a:lnTo>
                    <a:lnTo>
                      <a:pt x="7015" y="1"/>
                    </a:lnTo>
                    <a:lnTo>
                      <a:pt x="7015" y="1"/>
                    </a:lnTo>
                    <a:lnTo>
                      <a:pt x="6869" y="25"/>
                    </a:lnTo>
                    <a:lnTo>
                      <a:pt x="6723" y="49"/>
                    </a:lnTo>
                    <a:lnTo>
                      <a:pt x="6455" y="122"/>
                    </a:lnTo>
                    <a:lnTo>
                      <a:pt x="6187" y="268"/>
                    </a:lnTo>
                    <a:lnTo>
                      <a:pt x="5992" y="439"/>
                    </a:lnTo>
                    <a:lnTo>
                      <a:pt x="5797" y="658"/>
                    </a:lnTo>
                    <a:lnTo>
                      <a:pt x="5676" y="902"/>
                    </a:lnTo>
                    <a:lnTo>
                      <a:pt x="5578" y="1170"/>
                    </a:lnTo>
                    <a:lnTo>
                      <a:pt x="5554" y="1316"/>
                    </a:lnTo>
                    <a:lnTo>
                      <a:pt x="5554" y="1462"/>
                    </a:lnTo>
                    <a:lnTo>
                      <a:pt x="5554" y="1876"/>
                    </a:lnTo>
                    <a:lnTo>
                      <a:pt x="488" y="1876"/>
                    </a:lnTo>
                    <a:lnTo>
                      <a:pt x="488" y="1876"/>
                    </a:lnTo>
                    <a:lnTo>
                      <a:pt x="391" y="1876"/>
                    </a:lnTo>
                    <a:lnTo>
                      <a:pt x="293" y="1900"/>
                    </a:lnTo>
                    <a:lnTo>
                      <a:pt x="220" y="1949"/>
                    </a:lnTo>
                    <a:lnTo>
                      <a:pt x="147" y="2022"/>
                    </a:lnTo>
                    <a:lnTo>
                      <a:pt x="74" y="2071"/>
                    </a:lnTo>
                    <a:lnTo>
                      <a:pt x="50" y="2168"/>
                    </a:lnTo>
                    <a:lnTo>
                      <a:pt x="1" y="2266"/>
                    </a:lnTo>
                    <a:lnTo>
                      <a:pt x="1" y="2363"/>
                    </a:lnTo>
                    <a:lnTo>
                      <a:pt x="1" y="5773"/>
                    </a:lnTo>
                    <a:lnTo>
                      <a:pt x="1" y="5773"/>
                    </a:lnTo>
                    <a:lnTo>
                      <a:pt x="25" y="5967"/>
                    </a:lnTo>
                    <a:lnTo>
                      <a:pt x="74" y="6138"/>
                    </a:lnTo>
                    <a:lnTo>
                      <a:pt x="171" y="6308"/>
                    </a:lnTo>
                    <a:lnTo>
                      <a:pt x="293" y="6455"/>
                    </a:lnTo>
                    <a:lnTo>
                      <a:pt x="439" y="6576"/>
                    </a:lnTo>
                    <a:lnTo>
                      <a:pt x="585" y="6674"/>
                    </a:lnTo>
                    <a:lnTo>
                      <a:pt x="780" y="6722"/>
                    </a:lnTo>
                    <a:lnTo>
                      <a:pt x="975" y="6747"/>
                    </a:lnTo>
                    <a:lnTo>
                      <a:pt x="7721" y="6747"/>
                    </a:lnTo>
                    <a:lnTo>
                      <a:pt x="7721" y="6138"/>
                    </a:lnTo>
                    <a:lnTo>
                      <a:pt x="7721" y="6138"/>
                    </a:lnTo>
                    <a:lnTo>
                      <a:pt x="7746" y="6041"/>
                    </a:lnTo>
                    <a:lnTo>
                      <a:pt x="7770" y="5967"/>
                    </a:lnTo>
                    <a:lnTo>
                      <a:pt x="7819" y="5870"/>
                    </a:lnTo>
                    <a:lnTo>
                      <a:pt x="7868" y="5797"/>
                    </a:lnTo>
                    <a:lnTo>
                      <a:pt x="7941" y="5748"/>
                    </a:lnTo>
                    <a:lnTo>
                      <a:pt x="8038" y="5700"/>
                    </a:lnTo>
                    <a:lnTo>
                      <a:pt x="8111" y="5675"/>
                    </a:lnTo>
                    <a:lnTo>
                      <a:pt x="8209" y="5651"/>
                    </a:lnTo>
                    <a:lnTo>
                      <a:pt x="8939" y="5651"/>
                    </a:lnTo>
                    <a:lnTo>
                      <a:pt x="8939" y="5651"/>
                    </a:lnTo>
                    <a:lnTo>
                      <a:pt x="9037" y="5675"/>
                    </a:lnTo>
                    <a:lnTo>
                      <a:pt x="9110" y="5700"/>
                    </a:lnTo>
                    <a:lnTo>
                      <a:pt x="9207" y="5748"/>
                    </a:lnTo>
                    <a:lnTo>
                      <a:pt x="9280" y="5797"/>
                    </a:lnTo>
                    <a:lnTo>
                      <a:pt x="9329" y="5870"/>
                    </a:lnTo>
                    <a:lnTo>
                      <a:pt x="9378" y="5967"/>
                    </a:lnTo>
                    <a:lnTo>
                      <a:pt x="9402" y="6041"/>
                    </a:lnTo>
                    <a:lnTo>
                      <a:pt x="9426" y="6138"/>
                    </a:lnTo>
                    <a:lnTo>
                      <a:pt x="9426" y="6747"/>
                    </a:lnTo>
                    <a:lnTo>
                      <a:pt x="16173" y="6747"/>
                    </a:lnTo>
                    <a:lnTo>
                      <a:pt x="16173" y="6747"/>
                    </a:lnTo>
                    <a:lnTo>
                      <a:pt x="16367" y="6722"/>
                    </a:lnTo>
                    <a:lnTo>
                      <a:pt x="16562" y="6674"/>
                    </a:lnTo>
                    <a:lnTo>
                      <a:pt x="16708" y="6576"/>
                    </a:lnTo>
                    <a:lnTo>
                      <a:pt x="16855" y="6455"/>
                    </a:lnTo>
                    <a:lnTo>
                      <a:pt x="16976" y="6308"/>
                    </a:lnTo>
                    <a:lnTo>
                      <a:pt x="17074" y="6138"/>
                    </a:lnTo>
                    <a:lnTo>
                      <a:pt x="17122" y="5967"/>
                    </a:lnTo>
                    <a:lnTo>
                      <a:pt x="17147" y="5773"/>
                    </a:lnTo>
                    <a:lnTo>
                      <a:pt x="17147" y="2363"/>
                    </a:lnTo>
                    <a:lnTo>
                      <a:pt x="17147" y="2363"/>
                    </a:lnTo>
                    <a:lnTo>
                      <a:pt x="17147" y="2266"/>
                    </a:lnTo>
                    <a:lnTo>
                      <a:pt x="17098" y="2168"/>
                    </a:lnTo>
                    <a:lnTo>
                      <a:pt x="17074" y="2071"/>
                    </a:lnTo>
                    <a:lnTo>
                      <a:pt x="17001" y="2022"/>
                    </a:lnTo>
                    <a:lnTo>
                      <a:pt x="16928" y="1949"/>
                    </a:lnTo>
                    <a:lnTo>
                      <a:pt x="16855" y="1900"/>
                    </a:lnTo>
                    <a:lnTo>
                      <a:pt x="16757" y="1876"/>
                    </a:lnTo>
                    <a:lnTo>
                      <a:pt x="16660" y="1876"/>
                    </a:lnTo>
                    <a:lnTo>
                      <a:pt x="16660" y="1876"/>
                    </a:lnTo>
                    <a:close/>
                    <a:moveTo>
                      <a:pt x="10620" y="1876"/>
                    </a:moveTo>
                    <a:lnTo>
                      <a:pt x="6528" y="1876"/>
                    </a:lnTo>
                    <a:lnTo>
                      <a:pt x="6528" y="1462"/>
                    </a:lnTo>
                    <a:lnTo>
                      <a:pt x="6528" y="1462"/>
                    </a:lnTo>
                    <a:lnTo>
                      <a:pt x="6528" y="1364"/>
                    </a:lnTo>
                    <a:lnTo>
                      <a:pt x="6577" y="1291"/>
                    </a:lnTo>
                    <a:lnTo>
                      <a:pt x="6601" y="1194"/>
                    </a:lnTo>
                    <a:lnTo>
                      <a:pt x="6674" y="1121"/>
                    </a:lnTo>
                    <a:lnTo>
                      <a:pt x="6747" y="1072"/>
                    </a:lnTo>
                    <a:lnTo>
                      <a:pt x="6820" y="1023"/>
                    </a:lnTo>
                    <a:lnTo>
                      <a:pt x="6918" y="999"/>
                    </a:lnTo>
                    <a:lnTo>
                      <a:pt x="7015" y="975"/>
                    </a:lnTo>
                    <a:lnTo>
                      <a:pt x="10133" y="975"/>
                    </a:lnTo>
                    <a:lnTo>
                      <a:pt x="10133" y="975"/>
                    </a:lnTo>
                    <a:lnTo>
                      <a:pt x="10230" y="999"/>
                    </a:lnTo>
                    <a:lnTo>
                      <a:pt x="10327" y="1023"/>
                    </a:lnTo>
                    <a:lnTo>
                      <a:pt x="10400" y="1072"/>
                    </a:lnTo>
                    <a:lnTo>
                      <a:pt x="10474" y="1121"/>
                    </a:lnTo>
                    <a:lnTo>
                      <a:pt x="10547" y="1194"/>
                    </a:lnTo>
                    <a:lnTo>
                      <a:pt x="10571" y="1291"/>
                    </a:lnTo>
                    <a:lnTo>
                      <a:pt x="10620" y="1364"/>
                    </a:lnTo>
                    <a:lnTo>
                      <a:pt x="10620" y="1462"/>
                    </a:lnTo>
                    <a:lnTo>
                      <a:pt x="10620" y="1876"/>
                    </a:lnTo>
                    <a:close/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Shape 606"/>
              <p:cNvSpPr/>
              <p:nvPr/>
            </p:nvSpPr>
            <p:spPr>
              <a:xfrm>
                <a:off x="2792550" y="3862125"/>
                <a:ext cx="42650" cy="23775"/>
              </a:xfrm>
              <a:custGeom>
                <a:avLst/>
                <a:gdLst/>
                <a:ahLst/>
                <a:cxnLst/>
                <a:rect l="0" t="0" r="0" b="0"/>
                <a:pathLst>
                  <a:path w="1706" h="951" fill="none" extrusionOk="0">
                    <a:moveTo>
                      <a:pt x="1705" y="1"/>
                    </a:moveTo>
                    <a:lnTo>
                      <a:pt x="1705" y="463"/>
                    </a:lnTo>
                    <a:lnTo>
                      <a:pt x="1705" y="463"/>
                    </a:lnTo>
                    <a:lnTo>
                      <a:pt x="1681" y="561"/>
                    </a:lnTo>
                    <a:lnTo>
                      <a:pt x="1657" y="658"/>
                    </a:lnTo>
                    <a:lnTo>
                      <a:pt x="1608" y="756"/>
                    </a:lnTo>
                    <a:lnTo>
                      <a:pt x="1559" y="804"/>
                    </a:lnTo>
                    <a:lnTo>
                      <a:pt x="1486" y="877"/>
                    </a:lnTo>
                    <a:lnTo>
                      <a:pt x="1389" y="926"/>
                    </a:lnTo>
                    <a:lnTo>
                      <a:pt x="1316" y="951"/>
                    </a:lnTo>
                    <a:lnTo>
                      <a:pt x="1218" y="951"/>
                    </a:lnTo>
                    <a:lnTo>
                      <a:pt x="488" y="951"/>
                    </a:lnTo>
                    <a:lnTo>
                      <a:pt x="488" y="951"/>
                    </a:lnTo>
                    <a:lnTo>
                      <a:pt x="390" y="951"/>
                    </a:lnTo>
                    <a:lnTo>
                      <a:pt x="317" y="926"/>
                    </a:lnTo>
                    <a:lnTo>
                      <a:pt x="220" y="877"/>
                    </a:lnTo>
                    <a:lnTo>
                      <a:pt x="147" y="804"/>
                    </a:lnTo>
                    <a:lnTo>
                      <a:pt x="98" y="756"/>
                    </a:lnTo>
                    <a:lnTo>
                      <a:pt x="49" y="658"/>
                    </a:lnTo>
                    <a:lnTo>
                      <a:pt x="25" y="561"/>
                    </a:lnTo>
                    <a:lnTo>
                      <a:pt x="0" y="463"/>
                    </a:lnTo>
                    <a:lnTo>
                      <a:pt x="0" y="1"/>
                    </a:ln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Shape 607"/>
              <p:cNvSpPr/>
              <p:nvPr/>
            </p:nvSpPr>
            <p:spPr>
              <a:xfrm>
                <a:off x="2599525" y="3852375"/>
                <a:ext cx="428675" cy="188175"/>
              </a:xfrm>
              <a:custGeom>
                <a:avLst/>
                <a:gdLst/>
                <a:ahLst/>
                <a:cxnLst/>
                <a:rect l="0" t="0" r="0" b="0"/>
                <a:pathLst>
                  <a:path w="17147" h="7527" fill="none" extrusionOk="0">
                    <a:moveTo>
                      <a:pt x="1" y="1"/>
                    </a:moveTo>
                    <a:lnTo>
                      <a:pt x="1" y="7040"/>
                    </a:lnTo>
                    <a:lnTo>
                      <a:pt x="1" y="7040"/>
                    </a:lnTo>
                    <a:lnTo>
                      <a:pt x="1" y="7137"/>
                    </a:lnTo>
                    <a:lnTo>
                      <a:pt x="50" y="7210"/>
                    </a:lnTo>
                    <a:lnTo>
                      <a:pt x="74" y="7307"/>
                    </a:lnTo>
                    <a:lnTo>
                      <a:pt x="147" y="7381"/>
                    </a:lnTo>
                    <a:lnTo>
                      <a:pt x="220" y="7429"/>
                    </a:lnTo>
                    <a:lnTo>
                      <a:pt x="293" y="7478"/>
                    </a:lnTo>
                    <a:lnTo>
                      <a:pt x="391" y="7502"/>
                    </a:lnTo>
                    <a:lnTo>
                      <a:pt x="488" y="7527"/>
                    </a:lnTo>
                    <a:lnTo>
                      <a:pt x="16660" y="7527"/>
                    </a:lnTo>
                    <a:lnTo>
                      <a:pt x="16660" y="7527"/>
                    </a:lnTo>
                    <a:lnTo>
                      <a:pt x="16757" y="7502"/>
                    </a:lnTo>
                    <a:lnTo>
                      <a:pt x="16855" y="7478"/>
                    </a:lnTo>
                    <a:lnTo>
                      <a:pt x="16928" y="7429"/>
                    </a:lnTo>
                    <a:lnTo>
                      <a:pt x="17001" y="7381"/>
                    </a:lnTo>
                    <a:lnTo>
                      <a:pt x="17074" y="7307"/>
                    </a:lnTo>
                    <a:lnTo>
                      <a:pt x="17098" y="7210"/>
                    </a:lnTo>
                    <a:lnTo>
                      <a:pt x="17147" y="7137"/>
                    </a:lnTo>
                    <a:lnTo>
                      <a:pt x="17147" y="7040"/>
                    </a:lnTo>
                    <a:lnTo>
                      <a:pt x="17147" y="1"/>
                    </a:lnTo>
                  </a:path>
                </a:pathLst>
              </a:custGeom>
              <a:noFill/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44" t="11427" r="10346" b="19896"/>
            <a:stretch/>
          </p:blipFill>
          <p:spPr>
            <a:xfrm>
              <a:off x="3790277" y="901490"/>
              <a:ext cx="744812" cy="650736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4268718" y="2035080"/>
              <a:ext cx="82296" cy="786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4571538" y="2035634"/>
              <a:ext cx="82296" cy="786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4725030" y="2043233"/>
              <a:ext cx="82296" cy="786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4417466" y="2035634"/>
              <a:ext cx="82296" cy="786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878522" y="2043101"/>
              <a:ext cx="82296" cy="786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4339914" y="2172027"/>
              <a:ext cx="82296" cy="786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42734" y="2172581"/>
              <a:ext cx="82296" cy="786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4796226" y="2180180"/>
              <a:ext cx="82296" cy="786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4488662" y="2172581"/>
              <a:ext cx="82296" cy="7868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9397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410C93-D277-42F2-82B6-9A8035A8B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827" y="1303812"/>
            <a:ext cx="5816345" cy="37512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Block Diagram</a:t>
            </a:r>
          </a:p>
        </p:txBody>
      </p:sp>
      <p:cxnSp>
        <p:nvCxnSpPr>
          <p:cNvPr id="3" name="Shape 123"/>
          <p:cNvCxnSpPr/>
          <p:nvPr/>
        </p:nvCxnSpPr>
        <p:spPr>
          <a:xfrm>
            <a:off x="3754185" y="1125656"/>
            <a:ext cx="457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25" y="983780"/>
            <a:ext cx="320032" cy="32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16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98112E-7AFF-4B47-8A8C-8DF0004E4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828" y="1298077"/>
            <a:ext cx="4956530" cy="36364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Schematic</a:t>
            </a:r>
          </a:p>
        </p:txBody>
      </p:sp>
      <p:cxnSp>
        <p:nvCxnSpPr>
          <p:cNvPr id="7" name="Shape 123"/>
          <p:cNvCxnSpPr/>
          <p:nvPr/>
        </p:nvCxnSpPr>
        <p:spPr>
          <a:xfrm>
            <a:off x="3157050" y="1127773"/>
            <a:ext cx="457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38" y="961297"/>
            <a:ext cx="336780" cy="33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05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Hardware Integration</a:t>
            </a:r>
          </a:p>
        </p:txBody>
      </p:sp>
      <p:grpSp>
        <p:nvGrpSpPr>
          <p:cNvPr id="16" name="Shape 604"/>
          <p:cNvGrpSpPr/>
          <p:nvPr/>
        </p:nvGrpSpPr>
        <p:grpSpPr>
          <a:xfrm>
            <a:off x="908538" y="1033039"/>
            <a:ext cx="239127" cy="188033"/>
            <a:chOff x="2599525" y="3688600"/>
            <a:chExt cx="428675" cy="351950"/>
          </a:xfrm>
        </p:grpSpPr>
        <p:sp>
          <p:nvSpPr>
            <p:cNvPr id="17" name="Shape 605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00"/>
                </a:solidFill>
              </a:endParaRPr>
            </a:p>
          </p:txBody>
        </p:sp>
        <p:sp>
          <p:nvSpPr>
            <p:cNvPr id="18" name="Shape 606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00"/>
                </a:solidFill>
              </a:endParaRPr>
            </a:p>
          </p:txBody>
        </p:sp>
        <p:sp>
          <p:nvSpPr>
            <p:cNvPr id="19" name="Shape 607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00"/>
                </a:solidFill>
              </a:endParaRPr>
            </a:p>
          </p:txBody>
        </p:sp>
      </p:grpSp>
      <p:cxnSp>
        <p:nvCxnSpPr>
          <p:cNvPr id="7" name="Shape 123"/>
          <p:cNvCxnSpPr/>
          <p:nvPr/>
        </p:nvCxnSpPr>
        <p:spPr>
          <a:xfrm>
            <a:off x="4824979" y="1129869"/>
            <a:ext cx="420624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F8C059D-D74F-4625-89BC-3A5E9970F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73" y="1372725"/>
            <a:ext cx="4124627" cy="30934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167461-4FFE-4EB7-9948-C16FB99BB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144" y="1372725"/>
            <a:ext cx="2320098" cy="309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4220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2352</TotalTime>
  <Words>204</Words>
  <Application>Microsoft Office PowerPoint</Application>
  <PresentationFormat>On-screen Show (16:9)</PresentationFormat>
  <Paragraphs>57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Quattrocento Sans</vt:lpstr>
      <vt:lpstr>Arial</vt:lpstr>
      <vt:lpstr>Lora</vt:lpstr>
      <vt:lpstr>Viola template</vt:lpstr>
      <vt:lpstr>Motion Sensing Claymore Mine</vt:lpstr>
      <vt:lpstr>Overview</vt:lpstr>
      <vt:lpstr>What is a claymore</vt:lpstr>
      <vt:lpstr>High Level Description</vt:lpstr>
      <vt:lpstr>Design Overview/Technologies</vt:lpstr>
      <vt:lpstr>Hardware Design</vt:lpstr>
      <vt:lpstr>Block Diagram</vt:lpstr>
      <vt:lpstr>Schematic</vt:lpstr>
      <vt:lpstr>Hardware Integration</vt:lpstr>
      <vt:lpstr>Hardware Changes</vt:lpstr>
      <vt:lpstr>Software Design</vt:lpstr>
      <vt:lpstr>GPIO</vt:lpstr>
      <vt:lpstr>Current SW Design</vt:lpstr>
      <vt:lpstr>Functional Architecture </vt:lpstr>
      <vt:lpstr>Software Changes</vt:lpstr>
      <vt:lpstr>Web Display</vt:lpstr>
      <vt:lpstr>Web Display </vt:lpstr>
      <vt:lpstr>Failures and  Future Improvements</vt:lpstr>
      <vt:lpstr>Failures/Lessons Learned</vt:lpstr>
      <vt:lpstr>Future Improvements 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Mary Leece</dc:creator>
  <cp:lastModifiedBy>Samuel Skinner</cp:lastModifiedBy>
  <cp:revision>72</cp:revision>
  <dcterms:modified xsi:type="dcterms:W3CDTF">2019-05-08T16:50:09Z</dcterms:modified>
</cp:coreProperties>
</file>